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4"/>
  </p:sldMasterIdLst>
  <p:notesMasterIdLst>
    <p:notesMasterId r:id="rId19"/>
  </p:notesMasterIdLst>
  <p:handoutMasterIdLst>
    <p:handoutMasterId r:id="rId20"/>
  </p:handoutMasterIdLst>
  <p:sldIdLst>
    <p:sldId id="256" r:id="rId5"/>
    <p:sldId id="261" r:id="rId6"/>
    <p:sldId id="265" r:id="rId7"/>
    <p:sldId id="271" r:id="rId8"/>
    <p:sldId id="273" r:id="rId9"/>
    <p:sldId id="262" r:id="rId10"/>
    <p:sldId id="270" r:id="rId11"/>
    <p:sldId id="264" r:id="rId12"/>
    <p:sldId id="268" r:id="rId13"/>
    <p:sldId id="269" r:id="rId14"/>
    <p:sldId id="263" r:id="rId15"/>
    <p:sldId id="272" r:id="rId16"/>
    <p:sldId id="274" r:id="rId17"/>
    <p:sldId id="266" r:id="rId1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58D3853-EFE8-9BC5-4DFE-3275619EF906}" name="Mathers, Mark" initials="MM" userId="S::Mark.Mathers@WASHOESCHOOLS.NET::9f17948d-1296-47ab-83ca-051cddae44d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4" autoAdjust="0"/>
    <p:restoredTop sz="83707" autoAdjust="0"/>
  </p:normalViewPr>
  <p:slideViewPr>
    <p:cSldViewPr>
      <p:cViewPr varScale="1">
        <p:scale>
          <a:sx n="128" d="100"/>
          <a:sy n="128" d="100"/>
        </p:scale>
        <p:origin x="3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00B7FD6-6B50-4C58-994F-82DC621427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CC7F2D-6B16-4B88-A4F8-ABD5316B47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F51DC69-60C3-4CF7-A135-6E702ECCE0F0}" type="datetimeFigureOut">
              <a:rPr lang="en-US" smtClean="0"/>
              <a:t>6/17/25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4CEF1E-1ACC-48D0-92B3-CB3D4FED50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F188B4-83B8-4C82-AFAC-DC1E415458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7A9FFBD-F123-4881-BC93-591827BC6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621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6E3EC7B-6C72-4FBB-87DF-2BD2CB7DC1E6}" type="datetimeFigureOut">
              <a:rPr lang="en-US" smtClean="0"/>
              <a:t>6/17/25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262A795-6F94-4A96-B820-B9038480D0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495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your classroom colors different than what you see in this template? That’s OK! Click on Design -&gt; Variants (the down arrow) -&gt; Pick the color scheme that works for you!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Feel free to change any “You will…” and “I will…” statements to ensure they align with your classroom procedures and rules!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A795-6F94-4A96-B820-B9038480D04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546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6/17/25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6785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245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21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284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7076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52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6/17/25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006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27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6/17/25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20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24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07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619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Mindy.Caporin@WashoeSchools.net" TargetMode="External"/><Relationship Id="rId2" Type="http://schemas.openxmlformats.org/officeDocument/2006/relationships/hyperlink" Target="mailto:SAF@WashoeSchools.ne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Hanneman@WashoeSchools.net" TargetMode="External"/><Relationship Id="rId5" Type="http://schemas.openxmlformats.org/officeDocument/2006/relationships/hyperlink" Target="mailto:jctodd@WashoeSchools.net" TargetMode="External"/><Relationship Id="rId4" Type="http://schemas.openxmlformats.org/officeDocument/2006/relationships/hyperlink" Target="mailto:Christine.Kwapnoski@WashoeSchools.ne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1F489-B701-4C74-9747-27C8656A8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946171"/>
            <a:ext cx="9966960" cy="2722061"/>
          </a:xfrm>
        </p:spPr>
        <p:txBody>
          <a:bodyPr>
            <a:normAutofit fontScale="90000"/>
          </a:bodyPr>
          <a:lstStyle/>
          <a:p>
            <a:r>
              <a:rPr lang="en-US" sz="5400" dirty="0">
                <a:latin typeface="Rockwell" panose="02060603020205020403" pitchFamily="18" charset="0"/>
              </a:rPr>
              <a:t> </a:t>
            </a:r>
            <a:br>
              <a:rPr lang="en-US" sz="5400" dirty="0">
                <a:latin typeface="Rockwell" panose="02060603020205020403" pitchFamily="18" charset="0"/>
              </a:rPr>
            </a:br>
            <a:br>
              <a:rPr lang="en-US" sz="5400" dirty="0">
                <a:latin typeface="Rockwell" panose="02060603020205020403" pitchFamily="18" charset="0"/>
              </a:rPr>
            </a:br>
            <a:br>
              <a:rPr lang="en-US" sz="5400" dirty="0">
                <a:latin typeface="Rockwell" panose="02060603020205020403" pitchFamily="18" charset="0"/>
              </a:rPr>
            </a:br>
            <a:r>
              <a:rPr lang="en-US" sz="6000" dirty="0">
                <a:latin typeface="Rockwell" panose="02060603020205020403" pitchFamily="18" charset="0"/>
              </a:rPr>
              <a:t>Student Activity Funds</a:t>
            </a:r>
            <a:endParaRPr lang="en-US" sz="5400" dirty="0">
              <a:latin typeface="Rockwell" panose="020606030202050204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699F35-1401-4ECD-9F96-7017DB9FA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3965327"/>
            <a:ext cx="8767860" cy="1388165"/>
          </a:xfrm>
        </p:spPr>
        <p:txBody>
          <a:bodyPr>
            <a:norm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 and Reminders for New Principals</a:t>
            </a:r>
          </a:p>
        </p:txBody>
      </p:sp>
      <p:pic>
        <p:nvPicPr>
          <p:cNvPr id="5" name="Picture 4" descr="A logo for a school&#10;&#10;Description automatically generated">
            <a:extLst>
              <a:ext uri="{FF2B5EF4-FFF2-40B4-BE49-F238E27FC236}">
                <a16:creationId xmlns:a16="http://schemas.microsoft.com/office/drawing/2014/main" id="{AF1E42CD-AD9B-35A6-B36F-6068EC24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8040" y="1161441"/>
            <a:ext cx="1190839" cy="1560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906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766" y="244867"/>
            <a:ext cx="9875520" cy="1356360"/>
          </a:xfrm>
        </p:spPr>
        <p:txBody>
          <a:bodyPr/>
          <a:lstStyle/>
          <a:p>
            <a:r>
              <a:rPr lang="en-US" dirty="0">
                <a:latin typeface="Rockwell" panose="02060603020205020403" pitchFamily="18" charset="0"/>
              </a:rPr>
              <a:t>Bank Deposits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F44B22-324B-4DE8-B32C-8531218490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4965154"/>
              </p:ext>
            </p:extLst>
          </p:nvPr>
        </p:nvGraphicFramePr>
        <p:xfrm>
          <a:off x="1159668" y="1601228"/>
          <a:ext cx="9872664" cy="4357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6332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  <a:gridCol w="4936332">
                  <a:extLst>
                    <a:ext uri="{9D8B030D-6E8A-4147-A177-3AD203B41FA5}">
                      <a16:colId xmlns:a16="http://schemas.microsoft.com/office/drawing/2014/main" val="777156215"/>
                    </a:ext>
                  </a:extLst>
                </a:gridCol>
              </a:tblGrid>
              <a:tr h="401784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Amount Limits for Schools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Holding of Cash at the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822786"/>
                  </a:ext>
                </a:extLst>
              </a:tr>
              <a:tr h="3955946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Bank deposits must be made weekly, at a minimum, or when a school reaches: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200150" marR="0" lvl="2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$1000 for Elementary</a:t>
                      </a:r>
                    </a:p>
                    <a:p>
                      <a:pPr marL="1200150" marR="0" lvl="2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$1500 for Middle Schools</a:t>
                      </a:r>
                    </a:p>
                    <a:p>
                      <a:pPr marL="1200150" marR="0" lvl="2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$2500 for High Schools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Schools banking with United are provided a free weekly courier service and should use this service.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 cash should be kept at the school over the weekend. 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 cash should be kept in a classroom; it should always be turned into the secretary or bookkeeper. 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Whenever feasible, cashless payment</a:t>
                      </a: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methods are encouraged. This is facilitated</a:t>
                      </a: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through the use of the Infinite Campus</a:t>
                      </a: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platform, which now supports fee</a:t>
                      </a: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payments electronically.</a:t>
                      </a:r>
                      <a:endParaRPr lang="en-US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7217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Rockwell" panose="02060603020205020403" pitchFamily="18" charset="0"/>
              </a:rPr>
              <a:t>Prohibited Expenses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F44B22-324B-4DE8-B32C-8531218490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8639516"/>
              </p:ext>
            </p:extLst>
          </p:nvPr>
        </p:nvGraphicFramePr>
        <p:xfrm>
          <a:off x="1143000" y="1965960"/>
          <a:ext cx="9872662" cy="4161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6331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  <a:gridCol w="4936331">
                  <a:extLst>
                    <a:ext uri="{9D8B030D-6E8A-4147-A177-3AD203B41FA5}">
                      <a16:colId xmlns:a16="http://schemas.microsoft.com/office/drawing/2014/main" val="777156215"/>
                    </a:ext>
                  </a:extLst>
                </a:gridCol>
              </a:tblGrid>
              <a:tr h="44115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Inappropriate 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Payment for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822786"/>
                  </a:ext>
                </a:extLst>
              </a:tr>
              <a:tr h="3698416">
                <a:tc>
                  <a:txBody>
                    <a:bodyPr/>
                    <a:lstStyle/>
                    <a:p>
                      <a:r>
                        <a:rPr lang="en-US" sz="10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• Alcohol is never allowed to be purchased with SAF. This includes</a:t>
                      </a:r>
                    </a:p>
                    <a:p>
                      <a:r>
                        <a:rPr lang="en-US" sz="10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admission to events where alcohol is the primary draw, alcohol for</a:t>
                      </a:r>
                    </a:p>
                    <a:p>
                      <a:r>
                        <a:rPr lang="en-US" sz="10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fundraisers, etc.</a:t>
                      </a:r>
                    </a:p>
                    <a:p>
                      <a:endParaRPr lang="en-US" sz="10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0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• Sales tax should never be paid or reimbursed, WCSD is tax</a:t>
                      </a:r>
                    </a:p>
                    <a:p>
                      <a:r>
                        <a:rPr lang="en-US" sz="10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exempt.</a:t>
                      </a:r>
                    </a:p>
                    <a:p>
                      <a:endParaRPr lang="en-US" sz="10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0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• Purchases for staff, unless paid for with funds specifically raised</a:t>
                      </a:r>
                    </a:p>
                    <a:p>
                      <a:r>
                        <a:rPr lang="en-US" sz="10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 staff incentives.</a:t>
                      </a:r>
                    </a:p>
                    <a:p>
                      <a:endParaRPr lang="en-US" sz="10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0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• Loans to any person.</a:t>
                      </a:r>
                    </a:p>
                    <a:p>
                      <a:endParaRPr lang="en-US" sz="10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0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• Payment to any employee, except: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Approved reimbursement of expenses, which can be paid</a:t>
                      </a:r>
                    </a:p>
                    <a:p>
                      <a:pPr marL="457200" lvl="1" indent="0">
                        <a:buFontTx/>
                        <a:buNone/>
                      </a:pPr>
                      <a:r>
                        <a:rPr lang="en-US" sz="10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from SAF.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Student activity workers or categorical grant paid employees authorized     by a school administrator, which must be paid through Payroll.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endParaRPr lang="en-US" sz="10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0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• Purchase of cell phones.</a:t>
                      </a:r>
                    </a:p>
                    <a:p>
                      <a:endParaRPr lang="en-US" sz="10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0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• Financed items.</a:t>
                      </a:r>
                    </a:p>
                    <a:p>
                      <a:endParaRPr lang="en-US" sz="1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4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Payment for services is NOT permitted through SAF.</a:t>
                      </a:r>
                    </a:p>
                    <a:p>
                      <a:pPr marL="171450" indent="-171450" algn="ctr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If services are required, an ICA must be used with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payment being issued from the district office. 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Please contact the ICA team with any questions.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Tx/>
                        <a:buNone/>
                      </a:pP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71450" indent="-1714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Payment of personal professional dues.</a:t>
                      </a:r>
                    </a:p>
                    <a:p>
                      <a:pPr marL="171450" indent="-1714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Payment to a credit card company for reimbursement of expense.</a:t>
                      </a:r>
                    </a:p>
                    <a:p>
                      <a:pPr marL="171450" indent="-1714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Cash advances or advance reimbursement of staff expenses.</a:t>
                      </a:r>
                    </a:p>
                    <a:p>
                      <a:pPr marL="171450" indent="-1714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Capital assets, item of value assets, or technology assets must be purchased through regular District purchasing procedures with a purchase order</a:t>
                      </a:r>
                    </a:p>
                    <a:p>
                      <a:pPr marL="171450" indent="-1714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7766E3E-C2E9-E2DA-574D-35AF6D441DFB}"/>
              </a:ext>
            </a:extLst>
          </p:cNvPr>
          <p:cNvSpPr txBox="1"/>
          <p:nvPr/>
        </p:nvSpPr>
        <p:spPr>
          <a:xfrm>
            <a:off x="6199647" y="5301915"/>
            <a:ext cx="4708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see the SAF Procedure Manual for a complete list of</a:t>
            </a:r>
          </a:p>
          <a:p>
            <a:pPr algn="ctr"/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prohibited expenses. </a:t>
            </a:r>
          </a:p>
        </p:txBody>
      </p:sp>
    </p:spTree>
    <p:extLst>
      <p:ext uri="{BB962C8B-B14F-4D97-AF65-F5344CB8AC3E}">
        <p14:creationId xmlns:p14="http://schemas.microsoft.com/office/powerpoint/2010/main" val="3140436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Rockwell" panose="02060603020205020403" pitchFamily="18" charset="0"/>
              </a:rPr>
              <a:t>Booster Groups / PFO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F44B22-324B-4DE8-B32C-8531218490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437878"/>
              </p:ext>
            </p:extLst>
          </p:nvPr>
        </p:nvGraphicFramePr>
        <p:xfrm>
          <a:off x="583018" y="1818168"/>
          <a:ext cx="10793820" cy="4218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7940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  <a:gridCol w="3597940">
                  <a:extLst>
                    <a:ext uri="{9D8B030D-6E8A-4147-A177-3AD203B41FA5}">
                      <a16:colId xmlns:a16="http://schemas.microsoft.com/office/drawing/2014/main" val="1210608247"/>
                    </a:ext>
                  </a:extLst>
                </a:gridCol>
                <a:gridCol w="3597940">
                  <a:extLst>
                    <a:ext uri="{9D8B030D-6E8A-4147-A177-3AD203B41FA5}">
                      <a16:colId xmlns:a16="http://schemas.microsoft.com/office/drawing/2014/main" val="994303587"/>
                    </a:ext>
                  </a:extLst>
                </a:gridCol>
              </a:tblGrid>
              <a:tr h="316928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Formation of a Booster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Relationship with the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Donations to the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822786"/>
                  </a:ext>
                </a:extLst>
              </a:tr>
              <a:tr h="3882932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Group will meet with the principal to discuss the purpose, role and organization of the group and obtain approval to proceed with organization.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Group must have: 501(c)(3) designation, tax ID number, bylaws or constitution, registration with the NV Secretary of State. </a:t>
                      </a:r>
                      <a:r>
                        <a:rPr lang="en-US" sz="1400" b="1" i="0" u="sng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They will operate as a separate organization.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school administrator or their designee should attend all meetings and must approve any activity that affects the school prior to the activity.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 district employee will be an authorized signer on the group’s account unless that person is an elected officer.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school administrator can dissolve the relationship between the school and the booster group at any time.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Booster groups will donate funds (not items) to the school. </a:t>
                      </a:r>
                      <a:r>
                        <a:rPr lang="en-US" sz="1600" b="1" i="0" u="sng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school must comply with WCSD purchasing guidelines.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 district employee will collect or disburse funds on behalf of a booster group.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4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4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6745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F9492-DAF2-BD7C-F9E9-9A66DCCA3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DE77D-B4AF-315E-B6A0-8F55B37F6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462610"/>
            <a:ext cx="9875520" cy="922421"/>
          </a:xfrm>
        </p:spPr>
        <p:txBody>
          <a:bodyPr/>
          <a:lstStyle/>
          <a:p>
            <a:r>
              <a:rPr lang="en-US" dirty="0">
                <a:latin typeface="Rockwell" panose="02060603020205020403" pitchFamily="18" charset="0"/>
              </a:rPr>
              <a:t>Common Audit Findings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BEFA40E-1201-BDE4-8CE9-698A93CD79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8401507"/>
              </p:ext>
            </p:extLst>
          </p:nvPr>
        </p:nvGraphicFramePr>
        <p:xfrm>
          <a:off x="615102" y="1385031"/>
          <a:ext cx="10793820" cy="5122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8455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  <a:gridCol w="2698455">
                  <a:extLst>
                    <a:ext uri="{9D8B030D-6E8A-4147-A177-3AD203B41FA5}">
                      <a16:colId xmlns:a16="http://schemas.microsoft.com/office/drawing/2014/main" val="1210608247"/>
                    </a:ext>
                  </a:extLst>
                </a:gridCol>
                <a:gridCol w="2698455">
                  <a:extLst>
                    <a:ext uri="{9D8B030D-6E8A-4147-A177-3AD203B41FA5}">
                      <a16:colId xmlns:a16="http://schemas.microsoft.com/office/drawing/2014/main" val="994303587"/>
                    </a:ext>
                  </a:extLst>
                </a:gridCol>
                <a:gridCol w="2698455">
                  <a:extLst>
                    <a:ext uri="{9D8B030D-6E8A-4147-A177-3AD203B41FA5}">
                      <a16:colId xmlns:a16="http://schemas.microsoft.com/office/drawing/2014/main" val="2306790461"/>
                    </a:ext>
                  </a:extLst>
                </a:gridCol>
              </a:tblGrid>
              <a:tr h="3882932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Fees collected but not spent on current students.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Untimely bank deposits.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Missing backup documentation for deposits: fundraisers, book fairs, Individual Receipt Logs, etc.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Incomplete Forms: Cash Count Slips, P-card request, check request, etc.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Payment for services not processed through the Business Office.</a:t>
                      </a:r>
                      <a:endParaRPr lang="en-US" sz="1400" b="1" i="0" u="sng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Restricted funds used for Staff Incentives.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Missing third approval on disbursements.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Missing itemized backup for P-card transactions, reimbursements, etc.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 using Cash Gift Card Signature Form.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Checks signed by the payee, or pre-signed.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Alcohol is never an approved expense.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Principal’s Monthly Checklist completed incorrectly.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Individuals able to access the safe alone.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Adjustment numbers not noted on the bank statement.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Bank signers should reflect the current authorized signers.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Checks over 6 months old not voided.</a:t>
                      </a:r>
                      <a:endParaRPr lang="en-US" sz="14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4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Deficit spending.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Interest posted to the incorrect account(s).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Donations over $10k not processed through SAF.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Void checks not defaced.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Account Analysis Detail reports not provided to activity advisors monthly.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Monthly reports not sent to SAF within deadlines.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Money kept in classrooms overnight.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4919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766" y="244867"/>
            <a:ext cx="9875520" cy="1356360"/>
          </a:xfrm>
        </p:spPr>
        <p:txBody>
          <a:bodyPr/>
          <a:lstStyle/>
          <a:p>
            <a:r>
              <a:rPr lang="en-US" dirty="0">
                <a:latin typeface="Rockwell" panose="02060603020205020403" pitchFamily="18" charset="0"/>
              </a:rPr>
              <a:t>Summary &amp; Contact Information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F44B22-324B-4DE8-B32C-8531218490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6190062"/>
              </p:ext>
            </p:extLst>
          </p:nvPr>
        </p:nvGraphicFramePr>
        <p:xfrm>
          <a:off x="1159668" y="1601230"/>
          <a:ext cx="9872664" cy="4498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4669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  <a:gridCol w="4807995">
                  <a:extLst>
                    <a:ext uri="{9D8B030D-6E8A-4147-A177-3AD203B41FA5}">
                      <a16:colId xmlns:a16="http://schemas.microsoft.com/office/drawing/2014/main" val="777156215"/>
                    </a:ext>
                  </a:extLst>
                </a:gridCol>
              </a:tblGrid>
              <a:tr h="338513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Student Activity Funds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Contact Information (as </a:t>
                      </a:r>
                      <a:r>
                        <a:rPr lang="en-US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of 6/2025)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822786"/>
                  </a:ext>
                </a:extLst>
              </a:tr>
              <a:tr h="3982593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u="sng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SAF are monies raised, charged, or donated for the benefit of the students.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7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SAF subject to same rules as other district funds, and SAF Procedure Manual.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7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Fee generated accounts should not retain a balance over $100 at year end.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7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Information in this presentation is derived from the SAF Procedure Manual. The full manual and all forms are available on WCSD Insight: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WCSD Insight - Business Tab – Student Activity Funds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SAF General Inbox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en-US" sz="1400" b="1" i="0" u="none" strike="noStrike" kern="1200" baseline="0" dirty="0"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            </a:t>
                      </a:r>
                      <a:r>
                        <a:rPr lang="en-US" sz="1400" b="1" i="0" u="none" strike="noStrike" kern="1200" baseline="0" dirty="0">
                          <a:solidFill>
                            <a:srgbClr val="9454C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SAF@WashoeSchools.net</a:t>
                      </a:r>
                      <a:endParaRPr lang="en-US" sz="1400" b="0" i="0" u="none" strike="noStrike" kern="1200" baseline="30000" dirty="0">
                        <a:solidFill>
                          <a:srgbClr val="9454C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hlinkClick r:id="rId2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endParaRPr lang="en-US" sz="1400" b="1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Assistant Controller, Mindy Caporin, Supervisor SAF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   </a:t>
                      </a:r>
                      <a:r>
                        <a:rPr lang="en-US" sz="1400" b="0" i="0" u="sng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3"/>
                        </a:rPr>
                        <a:t>Mindy.Caporin@WashoeSchools.net</a:t>
                      </a:r>
                    </a:p>
                    <a:p>
                      <a:endParaRPr lang="en-US" sz="1400" b="0" i="0" u="none" strike="noStrike" kern="1200" baseline="3000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hlinkClick r:id="rId3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SAF Accountant, Chris Kwapnoski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400" b="0" i="0" u="sng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4"/>
                        </a:rPr>
                        <a:t>Christine.Kwapnoski@WashoeSchools.net</a:t>
                      </a:r>
                    </a:p>
                    <a:p>
                      <a:endParaRPr lang="en-US" sz="1400" b="0" i="0" u="none" strike="noStrike" kern="1200" baseline="3000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hlinkClick r:id="rId4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SAF Technician, Jan Todd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0" i="0" u="none" strike="noStrike" kern="1200" baseline="0" dirty="0"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           </a:t>
                      </a:r>
                      <a:r>
                        <a:rPr lang="en-US" sz="1400" b="0" i="0" u="none" strike="noStrike" kern="1200" baseline="0" dirty="0">
                          <a:solidFill>
                            <a:srgbClr val="9454C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US" sz="1400" b="0" i="0" u="sng" strike="noStrike" kern="1200" baseline="0" dirty="0">
                          <a:solidFill>
                            <a:srgbClr val="9454C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jctodd@WashoeSchools.net</a:t>
                      </a:r>
                    </a:p>
                    <a:p>
                      <a:pPr lvl="1"/>
                      <a:endParaRPr lang="en-US" sz="1400" b="0" i="0" u="none" strike="noStrike" kern="1200" baseline="30000" dirty="0">
                        <a:solidFill>
                          <a:srgbClr val="9454C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hlinkClick r:id="rId5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SAF Technician, Shawna Hanneman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0" i="0" u="sng" strike="noStrike" kern="1200" baseline="0" dirty="0"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            </a:t>
                      </a:r>
                      <a:r>
                        <a:rPr lang="en-US" sz="1400" b="0" i="0" u="sng" strike="noStrike" kern="1200" baseline="0" dirty="0">
                          <a:solidFill>
                            <a:srgbClr val="9454C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SHanneman@WashoeSchools.net</a:t>
                      </a:r>
                      <a:endParaRPr lang="en-US" sz="1400" b="0" i="0" u="none" strike="noStrike" kern="1200" baseline="30000" dirty="0">
                        <a:solidFill>
                          <a:srgbClr val="9454C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hlinkClick r:id="rId6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endParaRPr lang="en-US" sz="14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SAF Department Phone Number</a:t>
                      </a:r>
                    </a:p>
                    <a:p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         </a:t>
                      </a:r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775-325-2070</a:t>
                      </a:r>
                    </a:p>
                    <a:p>
                      <a:pPr marL="0" lv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457200" lvl="1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3317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766" y="244867"/>
            <a:ext cx="9875520" cy="1356360"/>
          </a:xfrm>
        </p:spPr>
        <p:txBody>
          <a:bodyPr/>
          <a:lstStyle/>
          <a:p>
            <a:r>
              <a:rPr lang="en-US" dirty="0">
                <a:latin typeface="Rockwell" panose="02060603020205020403" pitchFamily="18" charset="0"/>
              </a:rPr>
              <a:t>Student Activity Funds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F44B22-324B-4DE8-B32C-8531218490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1463100"/>
              </p:ext>
            </p:extLst>
          </p:nvPr>
        </p:nvGraphicFramePr>
        <p:xfrm>
          <a:off x="1543439" y="1601227"/>
          <a:ext cx="8786127" cy="4583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6127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</a:tblGrid>
              <a:tr h="472727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Student Activity Funds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822786"/>
                  </a:ext>
                </a:extLst>
              </a:tr>
              <a:tr h="3963142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Student Activity Funds are comprised of all monies received from sales, fees, fundraisers, donations, or other sources that are raised by individual schools of the District.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endParaRPr lang="en-US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Funds are held at the school in a trust capacity and are to be used for the benefit of the students by whom they were raised. The funds are kept within the school’s SAF checking account.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Accounting for SAF is completed by a representative from the school, typically the administrative secretary or school bookkeeper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review by you the principal, </a:t>
                      </a: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then reviewed by the SAF department. The </a:t>
                      </a:r>
                      <a:r>
                        <a:rPr lang="en-US" sz="1600" u="sng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principal is ultimately responsible </a:t>
                      </a: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 all SAF activity.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endParaRPr lang="en-US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404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766" y="244867"/>
            <a:ext cx="9875520" cy="1356360"/>
          </a:xfrm>
        </p:spPr>
        <p:txBody>
          <a:bodyPr/>
          <a:lstStyle/>
          <a:p>
            <a:r>
              <a:rPr lang="en-US" dirty="0">
                <a:latin typeface="Rockwell" panose="02060603020205020403" pitchFamily="18" charset="0"/>
              </a:rPr>
              <a:t>Student Fees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F44B22-324B-4DE8-B32C-8531218490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3090207"/>
              </p:ext>
            </p:extLst>
          </p:nvPr>
        </p:nvGraphicFramePr>
        <p:xfrm>
          <a:off x="1158240" y="1517430"/>
          <a:ext cx="9875520" cy="44280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75520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</a:tblGrid>
              <a:tr h="7154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“No student shall be prohibited from participating in sanctioned activities related to the educational program because of an inability to pay fees associated with the activity.” BP 5300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822786"/>
                  </a:ext>
                </a:extLst>
              </a:tr>
              <a:tr h="37126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Student Fees are restricted funds and </a:t>
                      </a:r>
                      <a:r>
                        <a:rPr lang="en-US" sz="1600" u="sng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MUST</a:t>
                      </a: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be spent on the reason that they were raised.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Fees may </a:t>
                      </a:r>
                      <a:r>
                        <a:rPr lang="en-US" sz="1600" u="sng" dirty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generate a profit</a:t>
                      </a: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en-US" sz="16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includes athletic spirit packs, field trips, class fees, etc</a:t>
                      </a: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Class fee accounts may </a:t>
                      </a:r>
                      <a:r>
                        <a:rPr lang="en-US" sz="1600" u="sng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</a:t>
                      </a: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have a balance over </a:t>
                      </a:r>
                      <a:r>
                        <a:rPr lang="en-US" sz="1600" b="1" u="sng" dirty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$100 </a:t>
                      </a:r>
                      <a:r>
                        <a:rPr lang="en-US" sz="1600" u="sng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at the end of the school year</a:t>
                      </a: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If any account does have over $100, fees must be modified or eliminated (SAFPM).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Any fee charged to students must be approved by the principal on the Class Fee Approval Form (AF 3502, available on WCSD Insight).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Class or activity fees assessed to cover the cost of materials or activities should reflect the </a:t>
                      </a:r>
                      <a:r>
                        <a:rPr lang="en-US" sz="1600" u="sng" dirty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actual amount</a:t>
                      </a:r>
                      <a:r>
                        <a:rPr lang="en-US" sz="1600" u="sng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expected to be spent on the materials or activity.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586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Rockwell" panose="02060603020205020403" pitchFamily="18" charset="0"/>
              </a:rPr>
              <a:t>Important Policies and Regulations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F44B22-324B-4DE8-B32C-8531218490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4305388"/>
              </p:ext>
            </p:extLst>
          </p:nvPr>
        </p:nvGraphicFramePr>
        <p:xfrm>
          <a:off x="1256236" y="1965959"/>
          <a:ext cx="9649047" cy="3686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9047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</a:tblGrid>
              <a:tr h="366929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“No student shall be prohibited from participating in sanctioned activities related to the educational program because of the inability to pay fees associated with the activity.” </a:t>
                      </a:r>
                      <a:r>
                        <a:rPr lang="en-US" sz="2000" b="1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WCSD Board Policy 5300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“No programs or activities shall be allowed in the schools during regular school hours when admission is charged and only those who pay are dismissed from class.”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WCSD Administrative Regulation 5134.7</a:t>
                      </a:r>
                      <a:endParaRPr lang="en-US" sz="2000" b="1" i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2000" b="1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715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392F6-D72E-399B-C321-3CEF70CCC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493F5-3CE9-6FD5-6546-6197B2EC8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766" y="244867"/>
            <a:ext cx="9875520" cy="1356360"/>
          </a:xfrm>
        </p:spPr>
        <p:txBody>
          <a:bodyPr/>
          <a:lstStyle/>
          <a:p>
            <a:r>
              <a:rPr lang="en-US" dirty="0">
                <a:latin typeface="Rockwell" panose="02060603020205020403" pitchFamily="18" charset="0"/>
              </a:rPr>
              <a:t>Examples of Past Violations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64B4F4E-96E0-E3EC-A9F0-3EBB2635A6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329884"/>
              </p:ext>
            </p:extLst>
          </p:nvPr>
        </p:nvGraphicFramePr>
        <p:xfrm>
          <a:off x="1159667" y="1981199"/>
          <a:ext cx="9043110" cy="4440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8586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  <a:gridCol w="2799347">
                  <a:extLst>
                    <a:ext uri="{9D8B030D-6E8A-4147-A177-3AD203B41FA5}">
                      <a16:colId xmlns:a16="http://schemas.microsoft.com/office/drawing/2014/main" val="777156215"/>
                    </a:ext>
                  </a:extLst>
                </a:gridCol>
                <a:gridCol w="2735177">
                  <a:extLst>
                    <a:ext uri="{9D8B030D-6E8A-4147-A177-3AD203B41FA5}">
                      <a16:colId xmlns:a16="http://schemas.microsoft.com/office/drawing/2014/main" val="734235781"/>
                    </a:ext>
                  </a:extLst>
                </a:gridCol>
              </a:tblGrid>
              <a:tr h="58286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Embezzlement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Staff Incentives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Alcohol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822786"/>
                  </a:ext>
                </a:extLst>
              </a:tr>
              <a:tr h="385800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Several years ago, a bookkeeper prepared SAF checks made out to her and forged signatures of the principal.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amount of embezzled monies exceeded $30,000.</a:t>
                      </a:r>
                      <a:endParaRPr lang="en-US" sz="18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Directly from Internal Audit’s report:</a:t>
                      </a:r>
                    </a:p>
                    <a:p>
                      <a:endParaRPr lang="en-US" sz="12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200" b="1" i="0" u="sng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Issue:</a:t>
                      </a:r>
                    </a:p>
                    <a:p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“A portion of the Principal’s Discretionary Fund</a:t>
                      </a:r>
                    </a:p>
                    <a:p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was spent on school staff incentives.”</a:t>
                      </a:r>
                    </a:p>
                    <a:p>
                      <a:endParaRPr lang="en-US" sz="12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200" b="1" i="0" u="sng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Discussion and Background:</a:t>
                      </a:r>
                    </a:p>
                    <a:p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“Gifts/incentives, prizes or awards for employees</a:t>
                      </a:r>
                    </a:p>
                    <a:p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that are purchased with student activity funds</a:t>
                      </a:r>
                    </a:p>
                    <a:p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monies may be purchased only from the “Staff</a:t>
                      </a:r>
                    </a:p>
                    <a:p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Gifts and Incentives” account.</a:t>
                      </a:r>
                    </a:p>
                    <a:p>
                      <a:endParaRPr lang="en-US" sz="12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200" b="1" i="0" u="sng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Risk:</a:t>
                      </a:r>
                    </a:p>
                    <a:p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“Poor public image.”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 years past, a principal treated their staff to a</a:t>
                      </a: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holiday dinner using restricted SAF monies.</a:t>
                      </a: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dinner was at a brewhouse and the</a:t>
                      </a: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itemized invoice showed hundreds of dollars for alcohol.</a:t>
                      </a:r>
                      <a:endParaRPr lang="en-US" sz="1600" b="0" u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29E6ABF-78A8-5941-EA9F-C2315AF339D8}"/>
              </a:ext>
            </a:extLst>
          </p:cNvPr>
          <p:cNvSpPr txBox="1"/>
          <p:nvPr/>
        </p:nvSpPr>
        <p:spPr>
          <a:xfrm>
            <a:off x="2582779" y="1416561"/>
            <a:ext cx="6745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i="0" u="none" strike="noStrike" baseline="0" dirty="0">
                <a:solidFill>
                  <a:srgbClr val="FF0000"/>
                </a:solidFill>
                <a:latin typeface="CIDFont+F7"/>
              </a:rPr>
              <a:t>Concerns About Inappropriate Uses of SAF Monies are not Theoretical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258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766" y="244867"/>
            <a:ext cx="9875520" cy="1356360"/>
          </a:xfrm>
        </p:spPr>
        <p:txBody>
          <a:bodyPr/>
          <a:lstStyle/>
          <a:p>
            <a:r>
              <a:rPr lang="en-US" dirty="0">
                <a:latin typeface="Rockwell" panose="02060603020205020403" pitchFamily="18" charset="0"/>
              </a:rPr>
              <a:t>Types of Funds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F44B22-324B-4DE8-B32C-8531218490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2611780"/>
              </p:ext>
            </p:extLst>
          </p:nvPr>
        </p:nvGraphicFramePr>
        <p:xfrm>
          <a:off x="1159668" y="1601228"/>
          <a:ext cx="9872664" cy="40978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6332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  <a:gridCol w="4936332">
                  <a:extLst>
                    <a:ext uri="{9D8B030D-6E8A-4147-A177-3AD203B41FA5}">
                      <a16:colId xmlns:a16="http://schemas.microsoft.com/office/drawing/2014/main" val="777156215"/>
                    </a:ext>
                  </a:extLst>
                </a:gridCol>
              </a:tblGrid>
              <a:tr h="377820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Restricted Funds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Non-Restricted or Discretionary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822786"/>
                  </a:ext>
                </a:extLst>
              </a:tr>
              <a:tr h="3720003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Raised or received for specific purpose and/or group.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MUST be spent on </a:t>
                      </a:r>
                      <a:r>
                        <a:rPr lang="en-US" sz="1800" b="0" u="sng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that purpose only</a:t>
                      </a:r>
                      <a:r>
                        <a:rPr lang="en-US" sz="18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Examples: Class fees, athletic fees, donations, scholarships, fundraisers, textbook deposits.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Funds raised or received without a specific purpose or group identified.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principal decides how the funds are spent, BUT funds </a:t>
                      </a:r>
                      <a:r>
                        <a:rPr lang="en-US" sz="1600" u="sng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must be spent to contribute to the educational experience of the students and add to the instructional program and general welfare of the students.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u="sng" dirty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Funds cannot be spent on staff unless explicitly allowed by the donor.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2258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766" y="244867"/>
            <a:ext cx="9875520" cy="1356360"/>
          </a:xfrm>
        </p:spPr>
        <p:txBody>
          <a:bodyPr/>
          <a:lstStyle/>
          <a:p>
            <a:r>
              <a:rPr lang="en-US">
                <a:latin typeface="Rockwell" panose="02060603020205020403" pitchFamily="18" charset="0"/>
              </a:rPr>
              <a:t>Types of Income</a:t>
            </a:r>
            <a:endParaRPr lang="en-US" dirty="0">
              <a:latin typeface="Rockwell" panose="02060603020205020403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F44B22-324B-4DE8-B32C-8531218490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0212089"/>
              </p:ext>
            </p:extLst>
          </p:nvPr>
        </p:nvGraphicFramePr>
        <p:xfrm>
          <a:off x="1159668" y="1388577"/>
          <a:ext cx="9872664" cy="5033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166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  <a:gridCol w="2468166">
                  <a:extLst>
                    <a:ext uri="{9D8B030D-6E8A-4147-A177-3AD203B41FA5}">
                      <a16:colId xmlns:a16="http://schemas.microsoft.com/office/drawing/2014/main" val="777156215"/>
                    </a:ext>
                  </a:extLst>
                </a:gridCol>
                <a:gridCol w="2468166">
                  <a:extLst>
                    <a:ext uri="{9D8B030D-6E8A-4147-A177-3AD203B41FA5}">
                      <a16:colId xmlns:a16="http://schemas.microsoft.com/office/drawing/2014/main" val="734235781"/>
                    </a:ext>
                  </a:extLst>
                </a:gridCol>
                <a:gridCol w="2468166">
                  <a:extLst>
                    <a:ext uri="{9D8B030D-6E8A-4147-A177-3AD203B41FA5}">
                      <a16:colId xmlns:a16="http://schemas.microsoft.com/office/drawing/2014/main" val="1808190406"/>
                    </a:ext>
                  </a:extLst>
                </a:gridCol>
              </a:tblGrid>
              <a:tr h="6606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Fees Charged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Fundraising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Donations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822786"/>
                  </a:ext>
                </a:extLst>
              </a:tr>
              <a:tr h="4372843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Must be spent on the students who paid the fee.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6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Fees charged to students must reflect the exact cost of the materials required for the class or activity, they </a:t>
                      </a:r>
                      <a:r>
                        <a:rPr lang="en-US" sz="1600" b="0" u="sng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may not generate a profit</a:t>
                      </a:r>
                      <a:r>
                        <a:rPr lang="en-US" sz="16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6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Includes any amounts charged for athletics, classes, field trips, etc.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endParaRPr lang="en-US" sz="18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u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Intentionally generates a profit.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US" sz="1600" b="0" u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u="sng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Reason for fundraiser must be noted on advertisements and Fundraiser Approval Form.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600" b="0" u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Profits from fundraisers may be carried over to subsequent years when the approval to accumulate funds for a designated purpose exists.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u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Must be spent how the donor letter intends.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600" b="0" u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u="sng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Requires an accompanying letter describing how funds should be spent</a:t>
                      </a:r>
                      <a:r>
                        <a:rPr lang="en-US" sz="1600" b="0" u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600" b="0" u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u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Extremely restricted to donor’s guidelines.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600" b="0" u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u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May carry over to following years, if allowed per donor.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u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Must follow grantor </a:t>
                      </a:r>
                      <a:r>
                        <a:rPr lang="en-US" sz="1400" b="0" i="0" u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guidelines.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US" sz="1400" b="0" u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sng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Any grant over $10,000</a:t>
                      </a:r>
                    </a:p>
                    <a:p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</a:t>
                      </a:r>
                      <a:r>
                        <a:rPr lang="en-US" sz="1400" b="0" i="0" u="sng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must be sent to the</a:t>
                      </a:r>
                    </a:p>
                    <a:p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</a:t>
                      </a:r>
                      <a:r>
                        <a:rPr lang="en-US" sz="1400" b="0" i="0" u="sng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Grants Department.</a:t>
                      </a:r>
                    </a:p>
                    <a:p>
                      <a:endParaRPr lang="en-US" sz="1400" b="0" u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u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Usually have additional requirements: time period for use, fiscal reporting, and more.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400" b="0" u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u="none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See SAFPM to determine if funds must be handled through Grants Department.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0708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766" y="244867"/>
            <a:ext cx="9875520" cy="1356360"/>
          </a:xfrm>
        </p:spPr>
        <p:txBody>
          <a:bodyPr/>
          <a:lstStyle/>
          <a:p>
            <a:r>
              <a:rPr lang="en-US" dirty="0">
                <a:latin typeface="Rockwell" panose="02060603020205020403" pitchFamily="18" charset="0"/>
              </a:rPr>
              <a:t>Monthly Processes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F44B22-324B-4DE8-B32C-8531218490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1303101"/>
              </p:ext>
            </p:extLst>
          </p:nvPr>
        </p:nvGraphicFramePr>
        <p:xfrm>
          <a:off x="1159668" y="1601227"/>
          <a:ext cx="9872664" cy="4504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6332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  <a:gridCol w="4936332">
                  <a:extLst>
                    <a:ext uri="{9D8B030D-6E8A-4147-A177-3AD203B41FA5}">
                      <a16:colId xmlns:a16="http://schemas.microsoft.com/office/drawing/2014/main" val="777156215"/>
                    </a:ext>
                  </a:extLst>
                </a:gridCol>
              </a:tblGrid>
              <a:tr h="472727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Completed by Bookkeeper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Completed by Principal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822786"/>
                  </a:ext>
                </a:extLst>
              </a:tr>
              <a:tr h="39631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Throughout the Month: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Ensuring all transactions are entered in the accounting software.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Make (at minimum) one weekly bank deposit.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Issue payments as needed from school.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Enter school’s P-card transactions into Schoolbooks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Retain all backup documentation for bookkeeping.</a:t>
                      </a:r>
                      <a:endParaRPr lang="en-US" sz="13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Completed &amp; Sent to SAF within 30 days of Month End: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Trial Balance report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Account Analysis Summary report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Bank Reconciliation(s) for each account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Bank Statement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Cash Disbursement report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Account Analysis Detail report (distributed to advisors)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US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Throughout the Month: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Review/sign any check requests and </a:t>
                      </a:r>
                      <a:r>
                        <a:rPr lang="en-US" sz="12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Pcard</a:t>
                      </a: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requests.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Review/sign checks, journals, adjustments.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Ensure a backup bookkeeper is designated and trained.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Ensure all procedures are followed per the SAFPM.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Hold all responsibility for SAF and transactions within SAF.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Completed within 30 days of Month End: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Download/open the monthly bank statement usually around</a:t>
                      </a:r>
                    </a:p>
                    <a:p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the 5th of the month. #1 on the principals check list.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Complete/sign Principal’s Monthly Checklist.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Review/sign monthly reports and bank reconciliation(s).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Ensure reports and Principal’s Monthly Checklist are emailed to SAF office within 30 days of month end.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0730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766" y="244867"/>
            <a:ext cx="9875520" cy="1356360"/>
          </a:xfrm>
        </p:spPr>
        <p:txBody>
          <a:bodyPr/>
          <a:lstStyle/>
          <a:p>
            <a:r>
              <a:rPr lang="en-US" dirty="0">
                <a:latin typeface="Rockwell" panose="02060603020205020403" pitchFamily="18" charset="0"/>
              </a:rPr>
              <a:t>Staff Incentives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F44B22-324B-4DE8-B32C-8531218490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102873"/>
              </p:ext>
            </p:extLst>
          </p:nvPr>
        </p:nvGraphicFramePr>
        <p:xfrm>
          <a:off x="1320102" y="1607570"/>
          <a:ext cx="9428847" cy="4313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28847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</a:tblGrid>
              <a:tr h="415870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 does your school pay for Staff Incentives?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822786"/>
                  </a:ext>
                </a:extLst>
              </a:tr>
              <a:tr h="3897927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Each school will have a Staff Incentives account, where schools will account for </a:t>
                      </a:r>
                      <a:r>
                        <a:rPr lang="en-US" sz="1400" b="1" u="sng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any</a:t>
                      </a:r>
                      <a:r>
                        <a:rPr lang="en-US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income and expenses for staff appreciation/incentives. Schools may also have a “Sunshine” type account, </a:t>
                      </a:r>
                      <a:r>
                        <a:rPr lang="en-US" sz="1400" u="sng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funded by staff</a:t>
                      </a:r>
                      <a:r>
                        <a:rPr lang="en-US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for staff events.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Donations that are to be used for staff incentives must specifically state as such.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1" u="sng" dirty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General donations are not permitted to be used on staff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 of approved ways to fund staff incentives: vending machine profits (labeled on machines), staff specific donations, fundraisers advertised as staff incentive contributions.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Funds from the </a:t>
                      </a:r>
                      <a:r>
                        <a:rPr lang="en-US" sz="1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principal’s discretionary or interest</a:t>
                      </a:r>
                      <a:r>
                        <a:rPr lang="en-US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accounts may </a:t>
                      </a:r>
                      <a:r>
                        <a:rPr lang="en-US" sz="1400" u="sng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</a:t>
                      </a:r>
                      <a:r>
                        <a:rPr lang="en-US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be spent on staff incentives. These accounts are discretionary funds but must be spent on the students.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231696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85775_Student does teacher does_v2.potx" id="{618315E5-C348-40CF-AD40-05C2F7C13378}" vid="{0C991BBE-F1C3-4926-9687-DBEAAE8C92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79B27744-7857-4992-B755-05855FC591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F1ABED-93B7-45AC-A513-2CB1FF159A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6CA70E-ED75-4FF0-A862-8EF12B737755}">
  <ds:schemaRefs>
    <ds:schemaRef ds:uri="http://purl.org/dc/elements/1.1/"/>
    <ds:schemaRef ds:uri="16c05727-aa75-4e4a-9b5f-8a80a1165891"/>
    <ds:schemaRef ds:uri="71af3243-3dd4-4a8d-8c0d-dd76da1f02a5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Student does, teacher does</Template>
  <TotalTime>2232</TotalTime>
  <Words>2102</Words>
  <Application>Microsoft Macintosh PowerPoint</Application>
  <PresentationFormat>Widescreen</PresentationFormat>
  <Paragraphs>257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CIDFont+F7</vt:lpstr>
      <vt:lpstr>Corbel</vt:lpstr>
      <vt:lpstr>Rockwell</vt:lpstr>
      <vt:lpstr>Tahoma</vt:lpstr>
      <vt:lpstr>Wingdings</vt:lpstr>
      <vt:lpstr>Basis</vt:lpstr>
      <vt:lpstr>    Student Activity Funds</vt:lpstr>
      <vt:lpstr>Student Activity Funds</vt:lpstr>
      <vt:lpstr>Student Fees</vt:lpstr>
      <vt:lpstr>Important Policies and Regulations</vt:lpstr>
      <vt:lpstr>Examples of Past Violations</vt:lpstr>
      <vt:lpstr>Types of Funds</vt:lpstr>
      <vt:lpstr>Types of Income</vt:lpstr>
      <vt:lpstr>Monthly Processes</vt:lpstr>
      <vt:lpstr>Staff Incentives</vt:lpstr>
      <vt:lpstr>Bank Deposits</vt:lpstr>
      <vt:lpstr>Prohibited Expenses</vt:lpstr>
      <vt:lpstr>Booster Groups / PFO</vt:lpstr>
      <vt:lpstr>Common Audit Findings</vt:lpstr>
      <vt:lpstr>Summary &amp; Contact Information</vt:lpstr>
    </vt:vector>
  </TitlesOfParts>
  <Company>Washoe County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Activity Funds</dc:title>
  <dc:creator>DiPrima, Carsyn</dc:creator>
  <cp:lastModifiedBy>Wright, Amy</cp:lastModifiedBy>
  <cp:revision>17</cp:revision>
  <cp:lastPrinted>2023-09-06T20:03:46Z</cp:lastPrinted>
  <dcterms:created xsi:type="dcterms:W3CDTF">2023-09-01T18:29:22Z</dcterms:created>
  <dcterms:modified xsi:type="dcterms:W3CDTF">2025-06-17T18:24:04Z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